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9" r:id="rId4"/>
    <p:sldId id="261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44064-22FE-4640-94DD-E7CCB0C2B77E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1BF88-A5D4-40FD-A23C-F31DEA0EC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77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78FF-8F40-495A-A16A-B1E9A0B9DDD1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8E45-9B05-4369-A33A-C37B6E002D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78FF-8F40-495A-A16A-B1E9A0B9DDD1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8E45-9B05-4369-A33A-C37B6E002D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78FF-8F40-495A-A16A-B1E9A0B9DDD1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8E45-9B05-4369-A33A-C37B6E002D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78FF-8F40-495A-A16A-B1E9A0B9DDD1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8E45-9B05-4369-A33A-C37B6E002D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78FF-8F40-495A-A16A-B1E9A0B9DDD1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8E45-9B05-4369-A33A-C37B6E002D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78FF-8F40-495A-A16A-B1E9A0B9DDD1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8E45-9B05-4369-A33A-C37B6E002D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78FF-8F40-495A-A16A-B1E9A0B9DDD1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8E45-9B05-4369-A33A-C37B6E002D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78FF-8F40-495A-A16A-B1E9A0B9DDD1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8E45-9B05-4369-A33A-C37B6E002D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78FF-8F40-495A-A16A-B1E9A0B9DDD1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8E45-9B05-4369-A33A-C37B6E002D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78FF-8F40-495A-A16A-B1E9A0B9DDD1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8E45-9B05-4369-A33A-C37B6E002D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78FF-8F40-495A-A16A-B1E9A0B9DDD1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8E45-9B05-4369-A33A-C37B6E002D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278FF-8F40-495A-A16A-B1E9A0B9DDD1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38E45-9B05-4369-A33A-C37B6E002D7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r>
              <a:rPr lang="en-US" dirty="0" smtClean="0"/>
              <a:t>Statistics Can Be Misleading…..</a:t>
            </a:r>
            <a:endParaRPr lang="en-US" dirty="0"/>
          </a:p>
        </p:txBody>
      </p:sp>
      <p:pic>
        <p:nvPicPr>
          <p:cNvPr id="12289" name="Picture 1" descr="C:\Documents and Settings\pandere\Local Settings\Temporary Internet Files\Content.IE5\421GCJVD\MP90038265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133600"/>
            <a:ext cx="4953000" cy="35378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81000" y="304800"/>
            <a:ext cx="8763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badi MT Condensed"/>
              </a:rPr>
              <a:t>9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badi MT Condensed"/>
              </a:rPr>
              <a:t>.  Can we conclude from the following diagram that it's safer to drive while under the influence?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badi MT Condensed"/>
              </a:rPr>
              <a:t> 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endParaRPr kumimoji="0" lang="en-US" sz="15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2530" name="Picture 2" descr="http://www.econoclass.com/images/statdriver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600200"/>
            <a:ext cx="5181600" cy="3508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24000" y="59323"/>
            <a:ext cx="6324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badi MT Condensed"/>
              </a:rPr>
              <a:t>1.  The following statistics suggest that 16-year-olds are safer drivers than people in their twenties, and that octogenarians are very safe.  Is this true?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</a:p>
        </p:txBody>
      </p:sp>
      <p:pic>
        <p:nvPicPr>
          <p:cNvPr id="1026" name="Picture 2" descr="http://www.econoclass.com/images/stataccident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219200"/>
            <a:ext cx="4638675" cy="44577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81000" y="0"/>
            <a:ext cx="85344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badi MT Condensed"/>
              </a:rPr>
              <a:t>2.  On November 13, 2000, Newsweek published the following poll results: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badi MT Condensed"/>
              </a:rPr>
              <a:t> 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badi MT Condensed"/>
              </a:rPr>
              <a:t>Since 9% said that Nader was the only candidate worth voting for, one would have expected him to get at least 9% of the vote in the 2000 election.  He only got about 3%.  What happened?</a:t>
            </a:r>
          </a:p>
        </p:txBody>
      </p:sp>
      <p:pic>
        <p:nvPicPr>
          <p:cNvPr id="18434" name="Picture 2" descr="http://www.econoclass.com/mislea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567302"/>
            <a:ext cx="3657600" cy="52906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990600" y="457200"/>
            <a:ext cx="71628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badi MT Condensed"/>
              </a:rPr>
              <a:t>3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badi MT Condensed"/>
              </a:rPr>
              <a:t>.  Consider these complaints about airlines published in US News and World Report on February 5, 2001: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badi MT Condensed"/>
              </a:rPr>
              <a:t>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badi MT Condensed"/>
              </a:rPr>
              <a:t>Can we conclude that United, American, and Delta are the worst airlines and Alaska, Southwest, and Continental are the best?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badi MT Condensed"/>
            </a:endParaRPr>
          </a:p>
        </p:txBody>
      </p:sp>
      <p:pic>
        <p:nvPicPr>
          <p:cNvPr id="16386" name="Picture 2" descr="http://www.econoclass.com/mislea1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2209800"/>
            <a:ext cx="3733800" cy="36061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533400"/>
            <a:ext cx="6096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4.  The following statistics about motorcycle helmet use seem to suggest that helmets cause more injuries and fatalities.  Is it really safer to go without helmets?</a:t>
            </a:r>
            <a:endParaRPr lang="en-US" dirty="0"/>
          </a:p>
        </p:txBody>
      </p:sp>
      <p:pic>
        <p:nvPicPr>
          <p:cNvPr id="20482" name="Picture 2" descr="http://www.econoclass.com/images/statcycle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905000"/>
            <a:ext cx="6969211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762000" y="609600"/>
            <a:ext cx="75438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badi MT Condensed"/>
              </a:rPr>
              <a:t>5.  This clipping from US News and World Report on 1/29/01 suggests that Alaskans are terrible parents.  Is this true?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badi MT Condensed"/>
              </a:rPr>
              <a:t>  </a:t>
            </a:r>
            <a:endParaRPr kumimoji="0" lang="en-US" sz="25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badi MT Condensed"/>
            </a:endParaRPr>
          </a:p>
        </p:txBody>
      </p:sp>
      <p:pic>
        <p:nvPicPr>
          <p:cNvPr id="21506" name="Picture 2" descr="http://www.econoclass.com/mislea2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1447800"/>
            <a:ext cx="2743200" cy="48960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53340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6</a:t>
            </a:r>
            <a:r>
              <a:rPr lang="en-US" sz="2400" dirty="0" smtClean="0"/>
              <a:t>.   Researchers found that gun owners are 2.7 times more likely to be murdered than non-owners.  Does this mean it's safer to not have guns in the house?</a:t>
            </a:r>
            <a:endParaRPr lang="en-US" sz="2400" dirty="0"/>
          </a:p>
        </p:txBody>
      </p:sp>
      <p:pic>
        <p:nvPicPr>
          <p:cNvPr id="25601" name="Picture 1" descr="C:\Documents and Settings\pandere\Local Settings\Temporary Internet Files\Content.IE5\SDJE3SGO\MC90029498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2286000"/>
            <a:ext cx="2438400" cy="22652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457200"/>
            <a:ext cx="7239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7</a:t>
            </a:r>
            <a:r>
              <a:rPr lang="en-US" sz="2400" dirty="0" smtClean="0"/>
              <a:t>.  "The best public schools offer a more challenging curriculum than most private schools."  Are public schools therefore better than private schools?</a:t>
            </a:r>
            <a:endParaRPr lang="en-US" sz="2400" dirty="0"/>
          </a:p>
        </p:txBody>
      </p:sp>
      <p:pic>
        <p:nvPicPr>
          <p:cNvPr id="24577" name="Picture 1" descr="C:\Documents and Settings\pandere\Local Settings\Temporary Internet Files\Content.IE5\E1N2NTFN\MP90043932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057400"/>
            <a:ext cx="5105400" cy="36272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381000"/>
            <a:ext cx="8001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9.  "Fluoride consumption by human beings increases the general cancer death rate.   ….  [P]</a:t>
            </a:r>
            <a:r>
              <a:rPr lang="en-US" sz="3200" dirty="0" err="1" smtClean="0"/>
              <a:t>eople</a:t>
            </a:r>
            <a:r>
              <a:rPr lang="en-US" sz="3200" dirty="0" smtClean="0"/>
              <a:t> in fluoridated areas have a higher cancer death rate than those in non-fluoridated areas."  Should fluoridation be prohibited?</a:t>
            </a:r>
            <a:endParaRPr lang="en-US" sz="3200" dirty="0"/>
          </a:p>
        </p:txBody>
      </p:sp>
      <p:pic>
        <p:nvPicPr>
          <p:cNvPr id="23553" name="Picture 1" descr="C:\Documents and Settings\pandere\Local Settings\Temporary Internet Files\Content.IE5\0NCT171G\MC90001452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3657600"/>
            <a:ext cx="1982419" cy="19522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23</Words>
  <Application>Microsoft Office PowerPoint</Application>
  <PresentationFormat>On-screen Show (4:3)</PresentationFormat>
  <Paragraphs>17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Abadi MT Condensed</vt:lpstr>
      <vt:lpstr>Arial</vt:lpstr>
      <vt:lpstr>Calibri</vt:lpstr>
      <vt:lpstr>Office Theme</vt:lpstr>
      <vt:lpstr>Statistics Can Be Misleading…..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HASD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Statistics Can Be Misleading…..</dc:title>
  <dc:creator>Administrator</dc:creator>
  <cp:lastModifiedBy>Grow, Erin</cp:lastModifiedBy>
  <cp:revision>34</cp:revision>
  <dcterms:created xsi:type="dcterms:W3CDTF">2013-01-24T15:17:19Z</dcterms:created>
  <dcterms:modified xsi:type="dcterms:W3CDTF">2014-08-25T15:22:03Z</dcterms:modified>
</cp:coreProperties>
</file>